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986" r:id="rId2"/>
    <p:sldId id="991" r:id="rId3"/>
    <p:sldId id="983" r:id="rId4"/>
    <p:sldId id="994" r:id="rId5"/>
    <p:sldId id="99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C9ECD-8FDD-441C-AB19-58B886D31D59}" v="95" dt="2024-09-25T10:32:1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771" autoAdjust="0"/>
  </p:normalViewPr>
  <p:slideViewPr>
    <p:cSldViewPr snapToGrid="0">
      <p:cViewPr varScale="1">
        <p:scale>
          <a:sx n="58" d="100"/>
          <a:sy n="58" d="100"/>
        </p:scale>
        <p:origin x="15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8B4E7-C979-4B47-A4E7-0BA2F9F786B9}"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808B7-37E1-49D6-BB18-E10F60FD21D1}" type="slidenum">
              <a:rPr lang="en-US" smtClean="0"/>
              <a:t>‹#›</a:t>
            </a:fld>
            <a:endParaRPr lang="en-US"/>
          </a:p>
        </p:txBody>
      </p:sp>
    </p:spTree>
    <p:extLst>
      <p:ext uri="{BB962C8B-B14F-4D97-AF65-F5344CB8AC3E}">
        <p14:creationId xmlns:p14="http://schemas.microsoft.com/office/powerpoint/2010/main" val="371772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deed.com/career-advice/interviewing/high-school-interview-ques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areeronestop.org/Videos/CareerVideos/career-videos.aspx" TargetMode="External"/><Relationship Id="rId4" Type="http://schemas.openxmlformats.org/officeDocument/2006/relationships/hyperlink" Target="https://www.youtube.com/watch?v=fJ0jTSv4ZW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WHO</a:t>
            </a:r>
            <a:r>
              <a:rPr lang="en-US" sz="2400" dirty="0"/>
              <a:t> AM I? Tell me your story. How did you get where you are? </a:t>
            </a:r>
            <a:r>
              <a:rPr lang="en-US" dirty="0"/>
              <a:t>You are representing yourself, your company, and your career.</a:t>
            </a:r>
          </a:p>
          <a:p>
            <a:r>
              <a:rPr lang="en-US" dirty="0"/>
              <a:t>SHOUTOUTS! FAMOUS!  Your company, your college, who influenced you. Students want to be famous. Are you famous for something? Don’t be shy about shouting that out!</a:t>
            </a:r>
            <a:br>
              <a:rPr lang="en-US" dirty="0"/>
            </a:br>
            <a:r>
              <a:rPr lang="en-US" dirty="0"/>
              <a:t>THANKS! Thank students for their interest and for giving you their full attention. Thank the teacher(s) in the room so the students understand they are on your team.</a:t>
            </a:r>
            <a:br>
              <a:rPr lang="en-US" dirty="0"/>
            </a:br>
            <a:r>
              <a:rPr lang="en-US" b="1" dirty="0"/>
              <a:t>WHERE</a:t>
            </a:r>
            <a:r>
              <a:rPr lang="en-US" dirty="0"/>
              <a:t>? Tell them where your company is (city, near something they would know).</a:t>
            </a:r>
            <a:br>
              <a:rPr lang="en-US" dirty="0"/>
            </a:br>
            <a:endParaRPr lang="en-US" b="1" dirty="0"/>
          </a:p>
          <a:p>
            <a:r>
              <a:rPr lang="en-US" b="1" dirty="0"/>
              <a:t>WHAT</a:t>
            </a:r>
            <a:r>
              <a:rPr lang="en-US" dirty="0"/>
              <a:t>? The things we buy are all Manufactured. You know what a hospital looks like, you know what a hotels and restaurants is, and what Walmart looks like, and we’ve all been in a School and or a Govt building. But do we really know about Manufacturing?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ROUTINE?</a:t>
            </a:r>
            <a:r>
              <a:rPr lang="en-US" dirty="0"/>
              <a:t> What’s a daily routine like at your company?</a:t>
            </a:r>
          </a:p>
          <a:p>
            <a:endParaRPr lang="en-US" dirty="0"/>
          </a:p>
          <a:p>
            <a:r>
              <a:rPr lang="en-US" b="1" dirty="0"/>
              <a:t>INSERT</a:t>
            </a:r>
            <a:r>
              <a:rPr lang="en-US" dirty="0"/>
              <a:t>: Company logo. A pic of you when you were their age. Replace with pictures from your company including what you manufacture and at 1 least 1 photo including people especially some of your “junior” employees - OR use slide as is)</a:t>
            </a:r>
          </a:p>
          <a:p>
            <a:r>
              <a:rPr lang="en-US" b="1" dirty="0"/>
              <a:t>BRING</a:t>
            </a:r>
            <a:r>
              <a:rPr lang="en-US" dirty="0"/>
              <a:t> what you manufacture and pass it around if possible.</a:t>
            </a:r>
          </a:p>
        </p:txBody>
      </p:sp>
      <p:sp>
        <p:nvSpPr>
          <p:cNvPr id="4" name="Slide Number Placeholder 3"/>
          <p:cNvSpPr>
            <a:spLocks noGrp="1"/>
          </p:cNvSpPr>
          <p:nvPr>
            <p:ph type="sldNum" sz="quarter" idx="5"/>
          </p:nvPr>
        </p:nvSpPr>
        <p:spPr/>
        <p:txBody>
          <a:bodyPr/>
          <a:lstStyle/>
          <a:p>
            <a:fld id="{4B9808B7-37E1-49D6-BB18-E10F60FD21D1}" type="slidenum">
              <a:rPr lang="en-US" smtClean="0"/>
              <a:t>1</a:t>
            </a:fld>
            <a:endParaRPr lang="en-US"/>
          </a:p>
        </p:txBody>
      </p:sp>
    </p:spTree>
    <p:extLst>
      <p:ext uri="{BB962C8B-B14F-4D97-AF65-F5344CB8AC3E}">
        <p14:creationId xmlns:p14="http://schemas.microsoft.com/office/powerpoint/2010/main" val="60106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a:t>
            </a:r>
            <a:r>
              <a:rPr lang="en-US" dirty="0"/>
              <a:t>You do not need a 4-year college degree all of the time, but you do need training in the right fields.</a:t>
            </a:r>
          </a:p>
          <a:p>
            <a:r>
              <a:rPr lang="en-US" dirty="0"/>
              <a:t>AT YOUR COMPANY,</a:t>
            </a:r>
          </a:p>
          <a:p>
            <a:r>
              <a:rPr lang="en-US" dirty="0"/>
              <a:t>What is </a:t>
            </a:r>
            <a:r>
              <a:rPr lang="en-US" b="1" dirty="0"/>
              <a:t>$/Hour</a:t>
            </a:r>
            <a:r>
              <a:rPr lang="en-US" dirty="0"/>
              <a:t> for entry level position? What is an entry level position?</a:t>
            </a:r>
          </a:p>
          <a:p>
            <a:r>
              <a:rPr lang="en-US" dirty="0"/>
              <a:t>What is </a:t>
            </a:r>
            <a:r>
              <a:rPr lang="en-US" b="1" dirty="0"/>
              <a:t>$/Hour</a:t>
            </a:r>
            <a:r>
              <a:rPr lang="en-US" dirty="0"/>
              <a:t> for a top position? What kind of training do you need to get in that position?</a:t>
            </a:r>
          </a:p>
          <a:p>
            <a:r>
              <a:rPr lang="en-US" dirty="0"/>
              <a:t>How long will it take to “climb the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TIP</a:t>
            </a:r>
            <a:r>
              <a:rPr lang="en-US" dirty="0"/>
              <a:t>: Students don’t often realize that they don’t just walk in and get the job if they want it. Talk about how to get an interview?, how long is the interview process? Drug test, etc.</a:t>
            </a:r>
          </a:p>
          <a:p>
            <a:endParaRPr lang="en-US" dirty="0"/>
          </a:p>
        </p:txBody>
      </p:sp>
      <p:sp>
        <p:nvSpPr>
          <p:cNvPr id="4" name="Slide Number Placeholder 3"/>
          <p:cNvSpPr>
            <a:spLocks noGrp="1"/>
          </p:cNvSpPr>
          <p:nvPr>
            <p:ph type="sldNum" sz="quarter" idx="5"/>
          </p:nvPr>
        </p:nvSpPr>
        <p:spPr/>
        <p:txBody>
          <a:bodyPr/>
          <a:lstStyle/>
          <a:p>
            <a:fld id="{5C956D59-9A9B-4B7E-A023-B353070D4D79}" type="slidenum">
              <a:rPr lang="en-US" smtClean="0"/>
              <a:t>2</a:t>
            </a:fld>
            <a:endParaRPr lang="en-US"/>
          </a:p>
        </p:txBody>
      </p:sp>
    </p:spTree>
    <p:extLst>
      <p:ext uri="{BB962C8B-B14F-4D97-AF65-F5344CB8AC3E}">
        <p14:creationId xmlns:p14="http://schemas.microsoft.com/office/powerpoint/2010/main" val="156143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put in hard work and show a desire to learn and are motivated to continuously improve, your job can become a career which affords you a life you work for. Tell them that using these</a:t>
            </a:r>
          </a:p>
          <a:p>
            <a:r>
              <a:rPr lang="en-US" b="1" dirty="0"/>
              <a:t>EMPLOYABILITY SKILLS (examples)</a:t>
            </a:r>
            <a:r>
              <a:rPr lang="en-US" dirty="0"/>
              <a:t>: Pick one and talk about how it has helped you in your career either at the beginning or now. Ask them how they can apply that skill now while they are in school.</a:t>
            </a:r>
          </a:p>
          <a:p>
            <a:r>
              <a:rPr lang="en-US" sz="1200" b="0" dirty="0"/>
              <a:t>Continuous Improvement (time management)</a:t>
            </a:r>
          </a:p>
          <a:p>
            <a:r>
              <a:rPr lang="en-US" sz="1200" b="0" dirty="0"/>
              <a:t>Desire to Learn (minimize phone use)</a:t>
            </a:r>
          </a:p>
          <a:p>
            <a:r>
              <a:rPr lang="en-US" sz="1200" b="0" dirty="0"/>
              <a:t>Curiosity (look for opportunities)</a:t>
            </a:r>
          </a:p>
          <a:p>
            <a:r>
              <a:rPr lang="en-US" sz="1200" b="0" dirty="0"/>
              <a:t>Motivation (attendance)</a:t>
            </a:r>
          </a:p>
          <a:p>
            <a:endParaRPr lang="en-US" dirty="0"/>
          </a:p>
          <a:p>
            <a:r>
              <a:rPr lang="en-US" b="1" dirty="0"/>
              <a:t>TIP</a:t>
            </a:r>
            <a:r>
              <a:rPr lang="en-US" dirty="0"/>
              <a:t>: if students ask how much $ you make, first assume that they have the best intentions and are curious. Second, you may redirect by saying how many or types of vacations you went on when you started your career vs. types of vacations you go at this point in your career.</a:t>
            </a:r>
          </a:p>
        </p:txBody>
      </p:sp>
      <p:sp>
        <p:nvSpPr>
          <p:cNvPr id="4" name="Slide Number Placeholder 3"/>
          <p:cNvSpPr>
            <a:spLocks noGrp="1"/>
          </p:cNvSpPr>
          <p:nvPr>
            <p:ph type="sldNum" sz="quarter" idx="5"/>
          </p:nvPr>
        </p:nvSpPr>
        <p:spPr/>
        <p:txBody>
          <a:bodyPr/>
          <a:lstStyle/>
          <a:p>
            <a:fld id="{4B9808B7-37E1-49D6-BB18-E10F60FD21D1}" type="slidenum">
              <a:rPr lang="en-US" smtClean="0"/>
              <a:t>3</a:t>
            </a:fld>
            <a:endParaRPr lang="en-US"/>
          </a:p>
        </p:txBody>
      </p:sp>
    </p:spTree>
    <p:extLst>
      <p:ext uri="{BB962C8B-B14F-4D97-AF65-F5344CB8AC3E}">
        <p14:creationId xmlns:p14="http://schemas.microsoft.com/office/powerpoint/2010/main" val="339058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PICK 1 ACTIVITY</a:t>
            </a:r>
            <a:r>
              <a:rPr lang="en-US" b="0" dirty="0"/>
              <a:t>: It is important to engage the kids in an activity to relate to your presentation. Here are some ideas – pick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Color Matching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Materials: 2 colors of playdough; Prep: Take a small amount of each color of playdough and mix until get a consistent color throughout.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Divide into teams. Give each team 2 colors of playdough and tell them to mix them until they match the color you got on your sample piece.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Set a timer and when it goes off, whichever team has the closest to the sample color wins.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Talk about customer requirements, specifications, waste elimination,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Timed Lego Building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Materials: </a:t>
            </a:r>
            <a:r>
              <a:rPr lang="en-US" b="0" dirty="0" err="1"/>
              <a:t>legos</a:t>
            </a:r>
            <a:r>
              <a:rPr lang="en-US" b="0" dirty="0"/>
              <a:t> or colored blocks, a picture of how the </a:t>
            </a:r>
            <a:r>
              <a:rPr lang="en-US" b="0" dirty="0" err="1"/>
              <a:t>legos</a:t>
            </a:r>
            <a:r>
              <a:rPr lang="en-US" b="0" dirty="0"/>
              <a:t>/blocks look once built to specification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Divide into teams. Give each team the same # and type of </a:t>
            </a:r>
            <a:r>
              <a:rPr lang="en-US" b="0" dirty="0" err="1"/>
              <a:t>legos</a:t>
            </a:r>
            <a:r>
              <a:rPr lang="en-US" b="0" dirty="0"/>
              <a:t>/blocks and a picture of how it will look (face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Tell them they have to build the structure as pictured and the team that finishes first, wins.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MOCK INTERVIEW (10 minutes)</a:t>
            </a:r>
            <a:br>
              <a:rPr lang="en-US" b="1" dirty="0"/>
            </a:br>
            <a:r>
              <a:rPr lang="en-US" b="0" dirty="0"/>
              <a:t>Ask for volunteers. Interview student in front of whole class. Get the audience of students to snap when they like an answer. Suggest keep it to 5 questions or less. </a:t>
            </a:r>
            <a:r>
              <a:rPr lang="en-US" dirty="0">
                <a:hlinkClick r:id="rId3"/>
              </a:rPr>
              <a:t>High School Interview Questions (With Sample Answers) | Indeed.com</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GOLD BALL PRODUCTION (10 minutes)</a:t>
            </a:r>
          </a:p>
          <a:p>
            <a:pPr algn="l" rtl="0" fontAlgn="base">
              <a:buFont typeface="Arial" panose="020B0604020202020204" pitchFamily="34" charset="0"/>
              <a:buNone/>
            </a:pPr>
            <a:r>
              <a:rPr lang="en-US" sz="1800" b="0" i="0" u="none" strike="noStrike" dirty="0">
                <a:solidFill>
                  <a:srgbClr val="000000"/>
                </a:solidFill>
                <a:effectLst/>
                <a:latin typeface="Neue Haas Grotesk Text Pro" panose="020B0504020202020204" pitchFamily="34" charset="0"/>
              </a:rPr>
              <a:t>Materials: golf balls</a:t>
            </a:r>
          </a:p>
          <a:p>
            <a:pPr algn="l" rtl="0" fontAlgn="base">
              <a:buFont typeface="Arial" panose="020B0604020202020204" pitchFamily="34" charset="0"/>
              <a:buNone/>
            </a:pPr>
            <a:r>
              <a:rPr lang="en-US" sz="1800" b="0" i="0" u="none" strike="noStrike" dirty="0">
                <a:solidFill>
                  <a:srgbClr val="000000"/>
                </a:solidFill>
                <a:effectLst/>
                <a:latin typeface="Neue Haas Grotesk Text Pro" panose="020B0504020202020204" pitchFamily="34" charset="0"/>
              </a:rPr>
              <a:t>Break into teams of 10+/-. Each student represents a process (Manager, Receiving, Operator 1, Operator 2, Shipping, etc.)</a:t>
            </a:r>
            <a:r>
              <a:rPr lang="en-US" sz="1800" b="0" i="0" dirty="0">
                <a:solidFill>
                  <a:srgbClr val="000000"/>
                </a:solidFill>
                <a:effectLst/>
                <a:latin typeface="Neue Haas Grotesk Text Pro" panose="020B0504020202020204" pitchFamily="34" charset="0"/>
              </a:rPr>
              <a:t>​. </a:t>
            </a:r>
            <a:r>
              <a:rPr lang="en-US" sz="1800" b="0" i="0" u="none" strike="noStrike" dirty="0">
                <a:solidFill>
                  <a:srgbClr val="000000"/>
                </a:solidFill>
                <a:effectLst/>
                <a:latin typeface="Neue Haas Grotesk Text Pro" panose="020B0504020202020204" pitchFamily="34" charset="0"/>
              </a:rPr>
              <a:t>The golf balls are your products</a:t>
            </a:r>
            <a:r>
              <a:rPr lang="en-US" sz="1800" b="0" i="0" dirty="0">
                <a:solidFill>
                  <a:srgbClr val="000000"/>
                </a:solidFill>
                <a:effectLst/>
                <a:latin typeface="Neue Haas Grotesk Text Pro" panose="020B0504020202020204" pitchFamily="34" charset="0"/>
              </a:rPr>
              <a:t>​. </a:t>
            </a:r>
            <a:r>
              <a:rPr lang="en-US" sz="1800" b="0" i="0" u="none" strike="noStrike" dirty="0">
                <a:solidFill>
                  <a:srgbClr val="000000"/>
                </a:solidFill>
                <a:effectLst/>
                <a:latin typeface="Neue Haas Grotesk Text Pro" panose="020B0504020202020204" pitchFamily="34" charset="0"/>
              </a:rPr>
              <a:t>The process is tossing the balls one by one from beginning to end (everyone must touch the product). Determine the process order (who is 1, 2 3 </a:t>
            </a:r>
            <a:r>
              <a:rPr lang="en-US" sz="1800" b="0" i="0" u="none" strike="noStrike" dirty="0" err="1">
                <a:solidFill>
                  <a:srgbClr val="000000"/>
                </a:solidFill>
                <a:effectLst/>
                <a:latin typeface="Neue Haas Grotesk Text Pro" panose="020B0504020202020204" pitchFamily="34" charset="0"/>
              </a:rPr>
              <a:t>etc</a:t>
            </a:r>
            <a:r>
              <a:rPr lang="en-US" sz="1800" b="0" i="0" dirty="0">
                <a:solidFill>
                  <a:srgbClr val="000000"/>
                </a:solidFill>
                <a:effectLst/>
                <a:latin typeface="Neue Haas Grotesk Text Pro" panose="020B0504020202020204" pitchFamily="34" charset="0"/>
              </a:rPr>
              <a:t>​). D</a:t>
            </a:r>
            <a:r>
              <a:rPr lang="en-US" sz="1800" b="0" i="0" u="none" strike="noStrike" dirty="0">
                <a:solidFill>
                  <a:srgbClr val="000000"/>
                </a:solidFill>
                <a:effectLst/>
                <a:latin typeface="Neue Haas Grotesk Text Pro" panose="020B0504020202020204" pitchFamily="34" charset="0"/>
              </a:rPr>
              <a:t>elivers one order (one ball), process by handling/delivering the order to the next, next, ,next. The last operation then delivers to Shipping, who “packs the order”.</a:t>
            </a:r>
            <a:r>
              <a:rPr lang="en-US" sz="1800" b="0" i="0" dirty="0">
                <a:solidFill>
                  <a:srgbClr val="000000"/>
                </a:solidFill>
                <a:effectLst/>
                <a:latin typeface="Neue Haas Grotesk Text Pro" panose="020B0504020202020204" pitchFamily="34" charset="0"/>
              </a:rPr>
              <a:t>​ </a:t>
            </a:r>
            <a:r>
              <a:rPr lang="en-US" sz="1800" b="0" i="0" u="none" strike="noStrike" dirty="0">
                <a:solidFill>
                  <a:srgbClr val="000000"/>
                </a:solidFill>
                <a:effectLst/>
                <a:latin typeface="Neue Haas Grotesk Text Pro" panose="020B0504020202020204" pitchFamily="34" charset="0"/>
              </a:rPr>
              <a:t>Run production. Time it. How can you make it faster? Run it again. Time it. Winner.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VIDEO</a:t>
            </a:r>
            <a:r>
              <a:rPr lang="en-US" dirty="0"/>
              <a:t>: Show your company video. Or if you don’t have one, use this one: </a:t>
            </a:r>
            <a:r>
              <a:rPr lang="en-US" dirty="0">
                <a:hlinkClick r:id="rId4"/>
              </a:rPr>
              <a:t>https://www.youtube.com/watch?v=fJ0jTSv4ZWw</a:t>
            </a:r>
            <a:r>
              <a:rPr lang="en-US" dirty="0"/>
              <a:t> or choose one from </a:t>
            </a:r>
            <a:r>
              <a:rPr lang="en-US" dirty="0">
                <a:hlinkClick r:id="rId5"/>
              </a:rPr>
              <a:t>Career videos | Videos | </a:t>
            </a:r>
            <a:r>
              <a:rPr lang="en-US" dirty="0" err="1">
                <a:hlinkClick r:id="rId5"/>
              </a:rPr>
              <a:t>CareerOneStop</a:t>
            </a:r>
            <a:r>
              <a:rPr lang="en-US" dirty="0"/>
              <a:t>. Talk about how your company may relate. Ask them a question and wait for an answer OR Ask them for words that describe manufacturing or the jobs they have just seen.</a:t>
            </a:r>
          </a:p>
          <a:p>
            <a:endParaRPr lang="en-US" dirty="0"/>
          </a:p>
          <a:p>
            <a:r>
              <a:rPr lang="en-US" b="1" dirty="0"/>
              <a:t>MAKE UP YOUR OWN ACTIVITY</a:t>
            </a:r>
            <a:r>
              <a:rPr lang="en-US" dirty="0"/>
              <a:t>…just make sure it isn’t too complicated, involved all students, takes 10 minutes +/-, and an element of competition is good. Make sure you have the materials.</a:t>
            </a:r>
          </a:p>
          <a:p>
            <a:endParaRPr lang="en-US" dirty="0"/>
          </a:p>
          <a:p>
            <a:r>
              <a:rPr lang="en-US" b="1" dirty="0"/>
              <a:t>WINNERS</a:t>
            </a:r>
            <a:r>
              <a:rPr lang="en-US" dirty="0"/>
              <a:t>: if you give a prize to the winner or the whole class, great! No peanuts or balloons please. Company swag is great too but not necessary.</a:t>
            </a:r>
          </a:p>
        </p:txBody>
      </p:sp>
      <p:sp>
        <p:nvSpPr>
          <p:cNvPr id="4" name="Slide Number Placeholder 3"/>
          <p:cNvSpPr>
            <a:spLocks noGrp="1"/>
          </p:cNvSpPr>
          <p:nvPr>
            <p:ph type="sldNum" sz="quarter" idx="5"/>
          </p:nvPr>
        </p:nvSpPr>
        <p:spPr/>
        <p:txBody>
          <a:bodyPr/>
          <a:lstStyle/>
          <a:p>
            <a:fld id="{4B9808B7-37E1-49D6-BB18-E10F60FD21D1}" type="slidenum">
              <a:rPr lang="en-US" smtClean="0"/>
              <a:t>4</a:t>
            </a:fld>
            <a:endParaRPr lang="en-US"/>
          </a:p>
        </p:txBody>
      </p:sp>
    </p:spTree>
    <p:extLst>
      <p:ext uri="{BB962C8B-B14F-4D97-AF65-F5344CB8AC3E}">
        <p14:creationId xmlns:p14="http://schemas.microsoft.com/office/powerpoint/2010/main" val="110349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they work their while in high school? Do they have to go to college to work there? Are you hiring now?</a:t>
            </a:r>
          </a:p>
          <a:p>
            <a:r>
              <a:rPr lang="en-US" dirty="0"/>
              <a:t>If you hire work-based learning (WBL) Students, now’s the time to tell the how.</a:t>
            </a:r>
          </a:p>
          <a:p>
            <a:r>
              <a:rPr lang="en-US" dirty="0"/>
              <a:t>How do they apply? $/hours/benefits as a WBL, Can they still work there after graduation? $/hours/benefits post graduation.</a:t>
            </a:r>
          </a:p>
          <a:p>
            <a:r>
              <a:rPr lang="en-US" b="1" dirty="0"/>
              <a:t>INSERT</a:t>
            </a:r>
            <a:r>
              <a:rPr lang="en-US" dirty="0"/>
              <a:t> HIGH SCHOOL LOGO</a:t>
            </a:r>
          </a:p>
          <a:p>
            <a:r>
              <a:rPr lang="en-US" b="1" dirty="0"/>
              <a:t>INSERT</a:t>
            </a:r>
            <a:r>
              <a:rPr lang="en-US" dirty="0"/>
              <a:t> COMPANY LOGO</a:t>
            </a:r>
          </a:p>
          <a:p>
            <a:endParaRPr lang="en-US" dirty="0"/>
          </a:p>
          <a:p>
            <a:r>
              <a:rPr lang="en-US" b="1" dirty="0"/>
              <a:t>Q&amp;A </a:t>
            </a:r>
            <a:r>
              <a:rPr lang="en-US" dirty="0"/>
              <a:t>Ask them what did you learn today? Do you have any questions? If you brought any company swag, give it out now OR give to those that asked questions/participated.</a:t>
            </a:r>
          </a:p>
          <a:p>
            <a:endParaRPr lang="en-US" dirty="0"/>
          </a:p>
          <a:p>
            <a:r>
              <a:rPr lang="en-US" b="1" dirty="0"/>
              <a:t>TIP #1</a:t>
            </a:r>
            <a:r>
              <a:rPr lang="en-US" b="0" dirty="0"/>
              <a:t>: Use everyday terms. Avoid using acronyms.</a:t>
            </a:r>
            <a:endParaRPr lang="en-US" b="1" dirty="0"/>
          </a:p>
          <a:p>
            <a:r>
              <a:rPr lang="en-US" b="1" dirty="0"/>
              <a:t>TIP #2</a:t>
            </a:r>
            <a:r>
              <a:rPr lang="en-US" dirty="0"/>
              <a:t>: This can be a career development opportunity for a “junior” employee. You can present and/or send a “junior” employee that kids can relate to. </a:t>
            </a:r>
          </a:p>
        </p:txBody>
      </p:sp>
      <p:sp>
        <p:nvSpPr>
          <p:cNvPr id="4" name="Slide Number Placeholder 3"/>
          <p:cNvSpPr>
            <a:spLocks noGrp="1"/>
          </p:cNvSpPr>
          <p:nvPr>
            <p:ph type="sldNum" sz="quarter" idx="5"/>
          </p:nvPr>
        </p:nvSpPr>
        <p:spPr/>
        <p:txBody>
          <a:bodyPr/>
          <a:lstStyle/>
          <a:p>
            <a:fld id="{4B9808B7-37E1-49D6-BB18-E10F60FD21D1}" type="slidenum">
              <a:rPr lang="en-US" smtClean="0"/>
              <a:t>5</a:t>
            </a:fld>
            <a:endParaRPr lang="en-US"/>
          </a:p>
        </p:txBody>
      </p:sp>
    </p:spTree>
    <p:extLst>
      <p:ext uri="{BB962C8B-B14F-4D97-AF65-F5344CB8AC3E}">
        <p14:creationId xmlns:p14="http://schemas.microsoft.com/office/powerpoint/2010/main" val="211923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74AD-F734-4C93-BE64-8BC19BAEB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0C1FB-B843-4EAF-B04C-FA10BFDB5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A69A1-BB98-4A2D-A708-171825A9F89B}"/>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2641D16C-BFE2-41CF-9BF3-8C34DB51C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C7966-F21F-452A-BEDA-71FFEA00B45E}"/>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167276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D822-3D14-45A7-8960-6E71BA7F9D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C24E44-303E-4C6B-AF51-103EA3851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B69BC-023C-4AF3-9E3D-0B3D0A45D24E}"/>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BB3461AE-6996-4215-95C9-6D581950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790B0-0204-4AD1-AD4B-3359A64C7F7C}"/>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309645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33D39E-3594-4566-873B-EBBE78C32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85096-88D9-4899-BA8A-B8A5EF54BF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8C610-FC19-4CF8-8856-5436AC312AD0}"/>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C625C296-1DA2-43ED-AEB1-ECF0FD31F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5290C-4A3C-4342-9784-8DACD4527969}"/>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101472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9EC4-B85E-46A7-9D7C-22F0DEA35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C30FE-0AB3-4A3B-B556-F8849E1E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1FF30-1247-433E-88DC-6521743AAC10}"/>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1BADF916-15FE-4C93-A681-50341519B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40A83-F31A-493A-90C0-8F7CAD0451CD}"/>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411817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4FA2-F273-4065-A484-9995C83054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D34E2-CEDF-4922-AB10-2FBFC995F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6FBA83-FF73-4E32-AF74-E435721442EF}"/>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9462C35F-D25B-4569-91FB-7B5A532AD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007CC-AD17-4DDE-A5A2-82132E66C4BA}"/>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363315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8AFF-4B7C-4ED6-920A-25FE740E7A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00B02-4C2B-439B-A558-C9C044D101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CE3E1-C9BB-4D8D-A5F3-8E563D2B8E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77965-05C1-4127-B25C-BCD0755321AE}"/>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6" name="Footer Placeholder 5">
            <a:extLst>
              <a:ext uri="{FF2B5EF4-FFF2-40B4-BE49-F238E27FC236}">
                <a16:creationId xmlns:a16="http://schemas.microsoft.com/office/drawing/2014/main" id="{F7ED5722-4E63-4300-B8F1-455DD78BA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55B1D-9136-413D-9443-8C1D29E46423}"/>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180744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6852-16B9-4ACB-B702-BC35D7CCD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F23B71-0FA9-4AB3-A2F7-450104F15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C8B86-5179-43EB-B908-6E60D97FC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53C3C-57AC-478F-8C44-B5B0CD5AF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934A0-2216-404D-8FB6-08EA6A593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6B269-085D-49E6-8829-37A7F5FC921B}"/>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8" name="Footer Placeholder 7">
            <a:extLst>
              <a:ext uri="{FF2B5EF4-FFF2-40B4-BE49-F238E27FC236}">
                <a16:creationId xmlns:a16="http://schemas.microsoft.com/office/drawing/2014/main" id="{D9E66D2E-91B5-455D-8E1C-113E7814B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673AE4-5456-4911-B78A-35AF10CB30A2}"/>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313384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A2E6-647A-4924-9ECC-CBFEF0D69F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9AEDE-DC16-471C-A693-BC3AE7262193}"/>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4" name="Footer Placeholder 3">
            <a:extLst>
              <a:ext uri="{FF2B5EF4-FFF2-40B4-BE49-F238E27FC236}">
                <a16:creationId xmlns:a16="http://schemas.microsoft.com/office/drawing/2014/main" id="{F773C201-418E-4789-BB2F-8029C47CD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66116-7756-4585-81A4-6ED8B4E113B6}"/>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77080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F358F-1B3E-4FB7-94ED-D4830D987510}"/>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3" name="Footer Placeholder 2">
            <a:extLst>
              <a:ext uri="{FF2B5EF4-FFF2-40B4-BE49-F238E27FC236}">
                <a16:creationId xmlns:a16="http://schemas.microsoft.com/office/drawing/2014/main" id="{37A8DA63-7A6D-4A2A-B5AC-7D59CE6DD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2392A5-DAF9-4ECC-B485-B55057637FF9}"/>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34511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61B-14D5-4C58-ABCD-80B53C47B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DC06E6-DA7D-429F-884F-76FB69B4E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928F7-4CEE-4FE4-ADAA-174F54B30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07D7C-B8C4-4B73-B349-2BED74D1C28C}"/>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6" name="Footer Placeholder 5">
            <a:extLst>
              <a:ext uri="{FF2B5EF4-FFF2-40B4-BE49-F238E27FC236}">
                <a16:creationId xmlns:a16="http://schemas.microsoft.com/office/drawing/2014/main" id="{5FA6A2B7-1D3C-4E22-9AB9-7F5E4FE9F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0E2C2-6FA8-49E0-955E-FCCC6FDCFCCB}"/>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367485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0593-1B91-449F-8AAE-E5D6B73E2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CC9BD-D0CA-420C-8CD1-A3A09D4B5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A57D9-866D-4F86-9D82-CA411EB5A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5013B-CF1A-46B0-B247-DB544C00E663}"/>
              </a:ext>
            </a:extLst>
          </p:cNvPr>
          <p:cNvSpPr>
            <a:spLocks noGrp="1"/>
          </p:cNvSpPr>
          <p:nvPr>
            <p:ph type="dt" sz="half" idx="10"/>
          </p:nvPr>
        </p:nvSpPr>
        <p:spPr/>
        <p:txBody>
          <a:bodyPr/>
          <a:lstStyle/>
          <a:p>
            <a:fld id="{144434EA-B758-43BE-B8A4-773B89F9A84C}" type="datetimeFigureOut">
              <a:rPr lang="en-US" smtClean="0"/>
              <a:t>9/30/2024</a:t>
            </a:fld>
            <a:endParaRPr lang="en-US"/>
          </a:p>
        </p:txBody>
      </p:sp>
      <p:sp>
        <p:nvSpPr>
          <p:cNvPr id="6" name="Footer Placeholder 5">
            <a:extLst>
              <a:ext uri="{FF2B5EF4-FFF2-40B4-BE49-F238E27FC236}">
                <a16:creationId xmlns:a16="http://schemas.microsoft.com/office/drawing/2014/main" id="{1AE76BF8-BD28-47D4-9D16-43011F40B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B7FBB-3725-48B8-97B5-CF55838DD529}"/>
              </a:ext>
            </a:extLst>
          </p:cNvPr>
          <p:cNvSpPr>
            <a:spLocks noGrp="1"/>
          </p:cNvSpPr>
          <p:nvPr>
            <p:ph type="sldNum" sz="quarter" idx="12"/>
          </p:nvPr>
        </p:nvSpPr>
        <p:spPr/>
        <p:txBody>
          <a:bodyPr/>
          <a:lstStyle/>
          <a:p>
            <a:fld id="{86447507-EA3E-445C-A00D-B428679020B3}" type="slidenum">
              <a:rPr lang="en-US" smtClean="0"/>
              <a:t>‹#›</a:t>
            </a:fld>
            <a:endParaRPr lang="en-US"/>
          </a:p>
        </p:txBody>
      </p:sp>
    </p:spTree>
    <p:extLst>
      <p:ext uri="{BB962C8B-B14F-4D97-AF65-F5344CB8AC3E}">
        <p14:creationId xmlns:p14="http://schemas.microsoft.com/office/powerpoint/2010/main" val="205773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BF024-D987-4591-B7D8-2FF09AEBF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E605E-A050-4A18-93B4-7997A44D0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58AAF-AF17-443A-AC70-8055CF2DF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434EA-B758-43BE-B8A4-773B89F9A84C}" type="datetimeFigureOut">
              <a:rPr lang="en-US" smtClean="0"/>
              <a:t>9/30/2024</a:t>
            </a:fld>
            <a:endParaRPr lang="en-US"/>
          </a:p>
        </p:txBody>
      </p:sp>
      <p:sp>
        <p:nvSpPr>
          <p:cNvPr id="5" name="Footer Placeholder 4">
            <a:extLst>
              <a:ext uri="{FF2B5EF4-FFF2-40B4-BE49-F238E27FC236}">
                <a16:creationId xmlns:a16="http://schemas.microsoft.com/office/drawing/2014/main" id="{4A9B0D81-7872-42C7-99E6-A4FE0C780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E91AAC-43E9-4A35-84FB-055983DC4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47507-EA3E-445C-A00D-B428679020B3}" type="slidenum">
              <a:rPr lang="en-US" smtClean="0"/>
              <a:t>‹#›</a:t>
            </a:fld>
            <a:endParaRPr lang="en-US"/>
          </a:p>
        </p:txBody>
      </p:sp>
    </p:spTree>
    <p:extLst>
      <p:ext uri="{BB962C8B-B14F-4D97-AF65-F5344CB8AC3E}">
        <p14:creationId xmlns:p14="http://schemas.microsoft.com/office/powerpoint/2010/main" val="704549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person, indoor, working&#10;&#10;Description automatically generated">
            <a:extLst>
              <a:ext uri="{FF2B5EF4-FFF2-40B4-BE49-F238E27FC236}">
                <a16:creationId xmlns:a16="http://schemas.microsoft.com/office/drawing/2014/main" id="{621D1488-0699-6846-9D4C-9FC38B6A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5" y="0"/>
            <a:ext cx="6463336" cy="4419552"/>
          </a:xfrm>
          <a:prstGeom prst="rect">
            <a:avLst/>
          </a:prstGeom>
        </p:spPr>
      </p:pic>
      <p:pic>
        <p:nvPicPr>
          <p:cNvPr id="17" name="Picture 16" descr="A person working on a computer&#10;&#10;Description automatically generated with medium confidence">
            <a:extLst>
              <a:ext uri="{FF2B5EF4-FFF2-40B4-BE49-F238E27FC236}">
                <a16:creationId xmlns:a16="http://schemas.microsoft.com/office/drawing/2014/main" id="{742397CC-5DE9-1346-875E-87E163A41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37" y="-116870"/>
            <a:ext cx="5887744" cy="3774447"/>
          </a:xfrm>
          <a:prstGeom prst="rect">
            <a:avLst/>
          </a:prstGeom>
        </p:spPr>
      </p:pic>
      <p:pic>
        <p:nvPicPr>
          <p:cNvPr id="19" name="Picture 18" descr="A picture containing person, indoor, preparing, worktable&#10;&#10;Description automatically generated">
            <a:extLst>
              <a:ext uri="{FF2B5EF4-FFF2-40B4-BE49-F238E27FC236}">
                <a16:creationId xmlns:a16="http://schemas.microsoft.com/office/drawing/2014/main" id="{E55C40FD-5497-A042-B4EC-7DB74C042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5" y="3164825"/>
            <a:ext cx="6617528" cy="3753225"/>
          </a:xfrm>
          <a:prstGeom prst="rect">
            <a:avLst/>
          </a:prstGeom>
        </p:spPr>
      </p:pic>
      <p:sp>
        <p:nvSpPr>
          <p:cNvPr id="2" name="Rectangle 1">
            <a:extLst>
              <a:ext uri="{FF2B5EF4-FFF2-40B4-BE49-F238E27FC236}">
                <a16:creationId xmlns:a16="http://schemas.microsoft.com/office/drawing/2014/main" id="{E2E724C5-475C-A103-2ED1-3210F78A5B41}"/>
              </a:ext>
            </a:extLst>
          </p:cNvPr>
          <p:cNvSpPr/>
          <p:nvPr/>
        </p:nvSpPr>
        <p:spPr>
          <a:xfrm>
            <a:off x="6274437" y="3164825"/>
            <a:ext cx="6010328" cy="369317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1D9174E-FD7E-3837-F0F3-B2A4F616B443}"/>
              </a:ext>
            </a:extLst>
          </p:cNvPr>
          <p:cNvSpPr/>
          <p:nvPr/>
        </p:nvSpPr>
        <p:spPr>
          <a:xfrm>
            <a:off x="7619998" y="3220277"/>
            <a:ext cx="3800059" cy="369317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EDE8715-4673-781D-F60A-22283A1C8E13}"/>
              </a:ext>
            </a:extLst>
          </p:cNvPr>
          <p:cNvSpPr>
            <a:spLocks noGrp="1"/>
          </p:cNvSpPr>
          <p:nvPr>
            <p:ph type="title"/>
          </p:nvPr>
        </p:nvSpPr>
        <p:spPr>
          <a:xfrm>
            <a:off x="7830004" y="4344165"/>
            <a:ext cx="3361933" cy="1288010"/>
          </a:xfrm>
        </p:spPr>
        <p:txBody>
          <a:bodyPr vert="horz" lIns="91440" tIns="45720" rIns="91440" bIns="45720" rtlCol="0" anchor="ctr">
            <a:normAutofit fontScale="90000"/>
          </a:bodyPr>
          <a:lstStyle/>
          <a:p>
            <a:pPr algn="ctr"/>
            <a:r>
              <a:rPr lang="en-US" sz="5400" dirty="0"/>
              <a:t>Insert company </a:t>
            </a:r>
            <a:r>
              <a:rPr lang="en-US" sz="5400" b="1" dirty="0"/>
              <a:t>LOGO</a:t>
            </a:r>
          </a:p>
        </p:txBody>
      </p:sp>
    </p:spTree>
    <p:extLst>
      <p:ext uri="{BB962C8B-B14F-4D97-AF65-F5344CB8AC3E}">
        <p14:creationId xmlns:p14="http://schemas.microsoft.com/office/powerpoint/2010/main" val="140406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3C06B584-5563-911D-6BC5-4F181709D99C}"/>
              </a:ext>
            </a:extLst>
          </p:cNvPr>
          <p:cNvPicPr>
            <a:picLocks noChangeAspect="1"/>
          </p:cNvPicPr>
          <p:nvPr/>
        </p:nvPicPr>
        <p:blipFill>
          <a:blip r:embed="rId3"/>
          <a:stretch>
            <a:fillRect/>
          </a:stretch>
        </p:blipFill>
        <p:spPr>
          <a:xfrm>
            <a:off x="2729530" y="0"/>
            <a:ext cx="9456561" cy="6081605"/>
          </a:xfrm>
          <a:prstGeom prst="rect">
            <a:avLst/>
          </a:prstGeom>
        </p:spPr>
      </p:pic>
      <p:pic>
        <p:nvPicPr>
          <p:cNvPr id="5" name="Picture 4">
            <a:extLst>
              <a:ext uri="{FF2B5EF4-FFF2-40B4-BE49-F238E27FC236}">
                <a16:creationId xmlns:a16="http://schemas.microsoft.com/office/drawing/2014/main" id="{3D3C24A3-B8C6-8FF7-84E2-6EF4250AD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28" y="6300553"/>
            <a:ext cx="1476375" cy="371475"/>
          </a:xfrm>
          <a:prstGeom prst="rect">
            <a:avLst/>
          </a:prstGeom>
        </p:spPr>
      </p:pic>
      <p:sp>
        <p:nvSpPr>
          <p:cNvPr id="3" name="Rectangle 2">
            <a:extLst>
              <a:ext uri="{FF2B5EF4-FFF2-40B4-BE49-F238E27FC236}">
                <a16:creationId xmlns:a16="http://schemas.microsoft.com/office/drawing/2014/main" id="{E31453DE-E04C-C243-ECE8-9F5DDF14DA50}"/>
              </a:ext>
            </a:extLst>
          </p:cNvPr>
          <p:cNvSpPr/>
          <p:nvPr/>
        </p:nvSpPr>
        <p:spPr>
          <a:xfrm>
            <a:off x="-2137" y="-18247"/>
            <a:ext cx="2723621" cy="6875819"/>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9B860-BD7D-4E9F-A5AA-59FCA9927202}"/>
              </a:ext>
            </a:extLst>
          </p:cNvPr>
          <p:cNvSpPr>
            <a:spLocks noGrp="1"/>
          </p:cNvSpPr>
          <p:nvPr>
            <p:ph type="title"/>
          </p:nvPr>
        </p:nvSpPr>
        <p:spPr>
          <a:xfrm rot="16200000">
            <a:off x="-932458" y="2625311"/>
            <a:ext cx="6690278" cy="1403158"/>
          </a:xfrm>
        </p:spPr>
        <p:txBody>
          <a:bodyPr vert="horz" lIns="91440" tIns="45720" rIns="91440" bIns="45720" rtlCol="0" anchor="t">
            <a:normAutofit/>
          </a:bodyPr>
          <a:lstStyle/>
          <a:p>
            <a:r>
              <a:rPr lang="en-US" sz="3600" kern="1200" dirty="0">
                <a:solidFill>
                  <a:srgbClr val="FFFFFF"/>
                </a:solidFill>
                <a:latin typeface="+mj-lt"/>
                <a:ea typeface="+mj-ea"/>
                <a:cs typeface="+mj-cs"/>
              </a:rPr>
              <a:t>Build a Career in </a:t>
            </a:r>
            <a:r>
              <a:rPr lang="en-US" sz="3600" b="1" kern="1200" dirty="0">
                <a:solidFill>
                  <a:srgbClr val="FFFFFF"/>
                </a:solidFill>
                <a:latin typeface="+mj-lt"/>
                <a:ea typeface="+mj-ea"/>
                <a:cs typeface="+mj-cs"/>
              </a:rPr>
              <a:t>MANUFACTURING</a:t>
            </a:r>
            <a:br>
              <a:rPr lang="en-US" sz="3100" b="1" kern="1200" dirty="0">
                <a:solidFill>
                  <a:srgbClr val="FFFFFF"/>
                </a:solidFill>
                <a:latin typeface="+mj-lt"/>
                <a:ea typeface="+mj-ea"/>
                <a:cs typeface="+mj-cs"/>
              </a:rPr>
            </a:br>
            <a:r>
              <a:rPr lang="en-US" sz="2400" i="1" kern="1200" dirty="0">
                <a:solidFill>
                  <a:srgbClr val="FFFFFF"/>
                </a:solidFill>
                <a:latin typeface="+mj-lt"/>
                <a:ea typeface="+mj-ea"/>
                <a:cs typeface="+mj-cs"/>
              </a:rPr>
              <a:t>-not just a job</a:t>
            </a:r>
          </a:p>
        </p:txBody>
      </p:sp>
    </p:spTree>
    <p:extLst>
      <p:ext uri="{BB962C8B-B14F-4D97-AF65-F5344CB8AC3E}">
        <p14:creationId xmlns:p14="http://schemas.microsoft.com/office/powerpoint/2010/main" val="146723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8A9D10-6C38-40F1-A0E2-6CAC432AA83E}"/>
              </a:ext>
            </a:extLst>
          </p:cNvPr>
          <p:cNvSpPr>
            <a:spLocks noGrp="1"/>
          </p:cNvSpPr>
          <p:nvPr>
            <p:ph sz="half" idx="1"/>
          </p:nvPr>
        </p:nvSpPr>
        <p:spPr>
          <a:xfrm>
            <a:off x="2470175" y="1695057"/>
            <a:ext cx="7323180" cy="799936"/>
          </a:xfrm>
        </p:spPr>
        <p:txBody>
          <a:bodyPr anchor="t">
            <a:noAutofit/>
          </a:bodyPr>
          <a:lstStyle/>
          <a:p>
            <a:pPr marL="0" indent="0">
              <a:buNone/>
            </a:pPr>
            <a:r>
              <a:rPr lang="en-US" sz="3600" b="1" dirty="0">
                <a:latin typeface="+mj-lt"/>
              </a:rPr>
              <a:t>$17/hour               vs.               $29/hour		</a:t>
            </a: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B42F451-F708-4A15-BE3F-7D4C1016A73D}"/>
              </a:ext>
            </a:extLst>
          </p:cNvPr>
          <p:cNvSpPr txBox="1"/>
          <p:nvPr/>
        </p:nvSpPr>
        <p:spPr>
          <a:xfrm>
            <a:off x="2768968" y="6396335"/>
            <a:ext cx="6101626" cy="461665"/>
          </a:xfrm>
          <a:prstGeom prst="rect">
            <a:avLst/>
          </a:prstGeom>
          <a:noFill/>
        </p:spPr>
        <p:txBody>
          <a:bodyPr wrap="square" rtlCol="0">
            <a:spAutoFit/>
          </a:bodyPr>
          <a:lstStyle/>
          <a:p>
            <a:r>
              <a:rPr lang="en-US" sz="2400" dirty="0"/>
              <a:t>Hobbies? Kids? Family? Vacations? Retirement?</a:t>
            </a:r>
          </a:p>
        </p:txBody>
      </p:sp>
      <p:sp>
        <p:nvSpPr>
          <p:cNvPr id="12" name="TextBox 11">
            <a:extLst>
              <a:ext uri="{FF2B5EF4-FFF2-40B4-BE49-F238E27FC236}">
                <a16:creationId xmlns:a16="http://schemas.microsoft.com/office/drawing/2014/main" id="{C9505242-E923-8B51-20D8-EB58F8D5DD31}"/>
              </a:ext>
            </a:extLst>
          </p:cNvPr>
          <p:cNvSpPr txBox="1"/>
          <p:nvPr/>
        </p:nvSpPr>
        <p:spPr>
          <a:xfrm>
            <a:off x="3048000" y="272536"/>
            <a:ext cx="6096000" cy="923330"/>
          </a:xfrm>
          <a:prstGeom prst="rect">
            <a:avLst/>
          </a:prstGeom>
          <a:noFill/>
        </p:spPr>
        <p:txBody>
          <a:bodyPr wrap="square">
            <a:spAutoFit/>
          </a:bodyPr>
          <a:lstStyle/>
          <a:p>
            <a:r>
              <a:rPr lang="en-US" sz="5400" b="1" dirty="0">
                <a:latin typeface="+mj-lt"/>
              </a:rPr>
              <a:t>$$$. Does it matter?</a:t>
            </a:r>
          </a:p>
        </p:txBody>
      </p:sp>
      <p:pic>
        <p:nvPicPr>
          <p:cNvPr id="8" name="Picture 7">
            <a:extLst>
              <a:ext uri="{FF2B5EF4-FFF2-40B4-BE49-F238E27FC236}">
                <a16:creationId xmlns:a16="http://schemas.microsoft.com/office/drawing/2014/main" id="{CEAD0B18-0721-84B5-9362-EAC0A94CB6E6}"/>
              </a:ext>
            </a:extLst>
          </p:cNvPr>
          <p:cNvPicPr>
            <a:picLocks noChangeAspect="1"/>
          </p:cNvPicPr>
          <p:nvPr/>
        </p:nvPicPr>
        <p:blipFill>
          <a:blip r:embed="rId3"/>
          <a:stretch>
            <a:fillRect/>
          </a:stretch>
        </p:blipFill>
        <p:spPr>
          <a:xfrm>
            <a:off x="459351" y="2327477"/>
            <a:ext cx="11534691" cy="3853375"/>
          </a:xfrm>
          <a:prstGeom prst="rect">
            <a:avLst/>
          </a:prstGeom>
        </p:spPr>
      </p:pic>
    </p:spTree>
    <p:extLst>
      <p:ext uri="{BB962C8B-B14F-4D97-AF65-F5344CB8AC3E}">
        <p14:creationId xmlns:p14="http://schemas.microsoft.com/office/powerpoint/2010/main" val="19980623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7C49-4058-7EDF-6C68-10BE0EFE5B7D}"/>
              </a:ext>
            </a:extLst>
          </p:cNvPr>
          <p:cNvSpPr>
            <a:spLocks noGrp="1"/>
          </p:cNvSpPr>
          <p:nvPr>
            <p:ph type="title"/>
          </p:nvPr>
        </p:nvSpPr>
        <p:spPr/>
        <p:txBody>
          <a:bodyPr>
            <a:normAutofit/>
          </a:bodyPr>
          <a:lstStyle/>
          <a:p>
            <a:r>
              <a:rPr lang="en-US" sz="5400" b="1" dirty="0"/>
              <a:t>ACTIVITY</a:t>
            </a:r>
          </a:p>
        </p:txBody>
      </p:sp>
      <p:pic>
        <p:nvPicPr>
          <p:cNvPr id="4" name="Picture 3">
            <a:extLst>
              <a:ext uri="{FF2B5EF4-FFF2-40B4-BE49-F238E27FC236}">
                <a16:creationId xmlns:a16="http://schemas.microsoft.com/office/drawing/2014/main" id="{47FF57EE-9CB4-0807-118A-E835C256D7C4}"/>
              </a:ext>
            </a:extLst>
          </p:cNvPr>
          <p:cNvPicPr>
            <a:picLocks noChangeAspect="1"/>
          </p:cNvPicPr>
          <p:nvPr/>
        </p:nvPicPr>
        <p:blipFill>
          <a:blip r:embed="rId3"/>
          <a:stretch>
            <a:fillRect/>
          </a:stretch>
        </p:blipFill>
        <p:spPr>
          <a:xfrm>
            <a:off x="611313" y="1749290"/>
            <a:ext cx="11073758" cy="3903793"/>
          </a:xfrm>
          <a:prstGeom prst="rect">
            <a:avLst/>
          </a:prstGeom>
        </p:spPr>
      </p:pic>
    </p:spTree>
    <p:extLst>
      <p:ext uri="{BB962C8B-B14F-4D97-AF65-F5344CB8AC3E}">
        <p14:creationId xmlns:p14="http://schemas.microsoft.com/office/powerpoint/2010/main" val="202465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B62143-1B6A-CE62-3EBB-AE4602967B2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Insert company LOGO</a:t>
            </a:r>
          </a:p>
        </p:txBody>
      </p:sp>
      <p:sp>
        <p:nvSpPr>
          <p:cNvPr id="4" name="Oval 3">
            <a:extLst>
              <a:ext uri="{FF2B5EF4-FFF2-40B4-BE49-F238E27FC236}">
                <a16:creationId xmlns:a16="http://schemas.microsoft.com/office/drawing/2014/main" id="{301F3234-C405-5E89-1051-77328DEE11EA}"/>
              </a:ext>
            </a:extLst>
          </p:cNvPr>
          <p:cNvSpPr/>
          <p:nvPr/>
        </p:nvSpPr>
        <p:spPr>
          <a:xfrm>
            <a:off x="9857762" y="42672"/>
            <a:ext cx="1931025" cy="190597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 name="TextBox 4">
            <a:extLst>
              <a:ext uri="{FF2B5EF4-FFF2-40B4-BE49-F238E27FC236}">
                <a16:creationId xmlns:a16="http://schemas.microsoft.com/office/drawing/2014/main" id="{85FDB4A3-71DA-F856-AE6A-E4FA0EF0FE43}"/>
              </a:ext>
            </a:extLst>
          </p:cNvPr>
          <p:cNvSpPr txBox="1"/>
          <p:nvPr/>
        </p:nvSpPr>
        <p:spPr>
          <a:xfrm>
            <a:off x="9657620" y="653819"/>
            <a:ext cx="2343097" cy="830997"/>
          </a:xfrm>
          <a:prstGeom prst="rect">
            <a:avLst/>
          </a:prstGeom>
          <a:noFill/>
        </p:spPr>
        <p:txBody>
          <a:bodyPr wrap="square" rtlCol="0">
            <a:spAutoFit/>
          </a:bodyPr>
          <a:lstStyle/>
          <a:p>
            <a:pPr algn="ctr"/>
            <a:r>
              <a:rPr lang="en-US" sz="2400" dirty="0"/>
              <a:t>Insert School </a:t>
            </a:r>
            <a:br>
              <a:rPr lang="en-US" sz="2400" dirty="0"/>
            </a:br>
            <a:r>
              <a:rPr lang="en-US" sz="2400" b="1" dirty="0"/>
              <a:t>LOGO</a:t>
            </a:r>
          </a:p>
        </p:txBody>
      </p:sp>
      <p:pic>
        <p:nvPicPr>
          <p:cNvPr id="8" name="Picture 7" descr="A black circle with white text&#10;&#10;Description automatically generated">
            <a:extLst>
              <a:ext uri="{FF2B5EF4-FFF2-40B4-BE49-F238E27FC236}">
                <a16:creationId xmlns:a16="http://schemas.microsoft.com/office/drawing/2014/main" id="{43561715-2B0F-F705-7B9B-39FD5A011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239617" cy="2206904"/>
          </a:xfrm>
          <a:prstGeom prst="rect">
            <a:avLst/>
          </a:prstGeom>
        </p:spPr>
      </p:pic>
    </p:spTree>
    <p:extLst>
      <p:ext uri="{BB962C8B-B14F-4D97-AF65-F5344CB8AC3E}">
        <p14:creationId xmlns:p14="http://schemas.microsoft.com/office/powerpoint/2010/main" val="25169843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TotalTime>
  <Words>1274</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Neue Haas Grotesk Text Pro</vt:lpstr>
      <vt:lpstr>Office Theme</vt:lpstr>
      <vt:lpstr>Insert company LOGO</vt:lpstr>
      <vt:lpstr>Build a Career in MANUFACTURING -not just a job</vt:lpstr>
      <vt:lpstr>PowerPoint Presentation</vt:lpstr>
      <vt:lpstr>ACTIVITY</vt:lpstr>
      <vt:lpstr>Insert company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dc:title>
  <dc:creator>Shelley Logan</dc:creator>
  <cp:lastModifiedBy>Shelley Logan</cp:lastModifiedBy>
  <cp:revision>19</cp:revision>
  <dcterms:created xsi:type="dcterms:W3CDTF">2021-10-07T14:18:01Z</dcterms:created>
  <dcterms:modified xsi:type="dcterms:W3CDTF">2024-09-30T18:17:09Z</dcterms:modified>
</cp:coreProperties>
</file>